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1"/>
  </p:notesMasterIdLst>
  <p:handoutMasterIdLst>
    <p:handoutMasterId r:id="rId12"/>
  </p:handoutMasterIdLst>
  <p:sldIdLst>
    <p:sldId id="267" r:id="rId2"/>
    <p:sldId id="275" r:id="rId3"/>
    <p:sldId id="274" r:id="rId4"/>
    <p:sldId id="282" r:id="rId5"/>
    <p:sldId id="268" r:id="rId6"/>
    <p:sldId id="280" r:id="rId7"/>
    <p:sldId id="277" r:id="rId8"/>
    <p:sldId id="278" r:id="rId9"/>
    <p:sldId id="279" r:id="rId10"/>
  </p:sldIdLst>
  <p:sldSz cx="9144000" cy="6858000" type="overhead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9" autoAdjust="0"/>
    <p:restoredTop sz="86726" autoAdjust="0"/>
  </p:normalViewPr>
  <p:slideViewPr>
    <p:cSldViewPr snapToGrid="0">
      <p:cViewPr varScale="1">
        <p:scale>
          <a:sx n="57" d="100"/>
          <a:sy n="57" d="100"/>
        </p:scale>
        <p:origin x="1459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工作表1!$I$1</c:f>
              <c:strCache>
                <c:ptCount val="1"/>
                <c:pt idx="0">
                  <c:v>X</c:v>
                </c:pt>
              </c:strCache>
            </c:strRef>
          </c:tx>
          <c:marker>
            <c:symbol val="none"/>
          </c:marker>
          <c:val>
            <c:numRef>
              <c:f>工作表1!$I$2:$I$36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-1</c:v>
                </c:pt>
                <c:pt idx="5">
                  <c:v>0</c:v>
                </c:pt>
                <c:pt idx="6">
                  <c:v>-1</c:v>
                </c:pt>
                <c:pt idx="7">
                  <c:v>0</c:v>
                </c:pt>
                <c:pt idx="8">
                  <c:v>-1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0</c:v>
                </c:pt>
                <c:pt idx="13">
                  <c:v>0</c:v>
                </c:pt>
                <c:pt idx="14">
                  <c:v>-4</c:v>
                </c:pt>
                <c:pt idx="15">
                  <c:v>-1</c:v>
                </c:pt>
                <c:pt idx="16">
                  <c:v>-16</c:v>
                </c:pt>
                <c:pt idx="17">
                  <c:v>-2</c:v>
                </c:pt>
                <c:pt idx="18">
                  <c:v>3</c:v>
                </c:pt>
                <c:pt idx="19">
                  <c:v>-24</c:v>
                </c:pt>
                <c:pt idx="20">
                  <c:v>15</c:v>
                </c:pt>
                <c:pt idx="21">
                  <c:v>12</c:v>
                </c:pt>
                <c:pt idx="22">
                  <c:v>-31</c:v>
                </c:pt>
                <c:pt idx="23">
                  <c:v>-12</c:v>
                </c:pt>
                <c:pt idx="24">
                  <c:v>-9</c:v>
                </c:pt>
                <c:pt idx="25">
                  <c:v>3</c:v>
                </c:pt>
                <c:pt idx="26">
                  <c:v>-18</c:v>
                </c:pt>
                <c:pt idx="27">
                  <c:v>-63</c:v>
                </c:pt>
                <c:pt idx="28">
                  <c:v>-8</c:v>
                </c:pt>
                <c:pt idx="29">
                  <c:v>-39</c:v>
                </c:pt>
                <c:pt idx="30">
                  <c:v>-12</c:v>
                </c:pt>
                <c:pt idx="31">
                  <c:v>-36</c:v>
                </c:pt>
                <c:pt idx="32">
                  <c:v>-60</c:v>
                </c:pt>
                <c:pt idx="33">
                  <c:v>-19</c:v>
                </c:pt>
                <c:pt idx="34">
                  <c:v>-21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B01-4122-8D72-DEBAEA72AFF7}"/>
            </c:ext>
          </c:extLst>
        </c:ser>
        <c:ser>
          <c:idx val="1"/>
          <c:order val="1"/>
          <c:tx>
            <c:strRef>
              <c:f>工作表1!$J$1</c:f>
              <c:strCache>
                <c:ptCount val="1"/>
                <c:pt idx="0">
                  <c:v>Y</c:v>
                </c:pt>
              </c:strCache>
            </c:strRef>
          </c:tx>
          <c:marker>
            <c:symbol val="none"/>
          </c:marker>
          <c:val>
            <c:numRef>
              <c:f>工作表1!$J$2:$J$36</c:f>
              <c:numCache>
                <c:formatCode>General</c:formatCode>
                <c:ptCount val="35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4</c:v>
                </c:pt>
                <c:pt idx="15">
                  <c:v>2</c:v>
                </c:pt>
                <c:pt idx="16">
                  <c:v>-14</c:v>
                </c:pt>
                <c:pt idx="17">
                  <c:v>-2</c:v>
                </c:pt>
                <c:pt idx="18">
                  <c:v>43</c:v>
                </c:pt>
                <c:pt idx="19">
                  <c:v>-34</c:v>
                </c:pt>
                <c:pt idx="20">
                  <c:v>-29</c:v>
                </c:pt>
                <c:pt idx="21">
                  <c:v>43</c:v>
                </c:pt>
                <c:pt idx="22">
                  <c:v>-47</c:v>
                </c:pt>
                <c:pt idx="23">
                  <c:v>-9</c:v>
                </c:pt>
                <c:pt idx="24">
                  <c:v>51</c:v>
                </c:pt>
                <c:pt idx="25">
                  <c:v>-5</c:v>
                </c:pt>
                <c:pt idx="26">
                  <c:v>67</c:v>
                </c:pt>
                <c:pt idx="27">
                  <c:v>-11</c:v>
                </c:pt>
                <c:pt idx="28">
                  <c:v>-22</c:v>
                </c:pt>
                <c:pt idx="29">
                  <c:v>60</c:v>
                </c:pt>
                <c:pt idx="30">
                  <c:v>-38</c:v>
                </c:pt>
                <c:pt idx="31">
                  <c:v>55</c:v>
                </c:pt>
                <c:pt idx="32">
                  <c:v>-33</c:v>
                </c:pt>
                <c:pt idx="33">
                  <c:v>10</c:v>
                </c:pt>
                <c:pt idx="34">
                  <c:v>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B01-4122-8D72-DEBAEA72AFF7}"/>
            </c:ext>
          </c:extLst>
        </c:ser>
        <c:ser>
          <c:idx val="2"/>
          <c:order val="2"/>
          <c:tx>
            <c:strRef>
              <c:f>工作表1!$K$1</c:f>
              <c:strCache>
                <c:ptCount val="1"/>
                <c:pt idx="0">
                  <c:v>Z</c:v>
                </c:pt>
              </c:strCache>
            </c:strRef>
          </c:tx>
          <c:marker>
            <c:symbol val="none"/>
          </c:marker>
          <c:val>
            <c:numRef>
              <c:f>工作表1!$K$2:$K$36</c:f>
              <c:numCache>
                <c:formatCode>General</c:formatCode>
                <c:ptCount val="35"/>
                <c:pt idx="0">
                  <c:v>-273</c:v>
                </c:pt>
                <c:pt idx="1">
                  <c:v>-274</c:v>
                </c:pt>
                <c:pt idx="2">
                  <c:v>-273</c:v>
                </c:pt>
                <c:pt idx="3">
                  <c:v>-273</c:v>
                </c:pt>
                <c:pt idx="4">
                  <c:v>-272</c:v>
                </c:pt>
                <c:pt idx="5">
                  <c:v>-273</c:v>
                </c:pt>
                <c:pt idx="6">
                  <c:v>-271</c:v>
                </c:pt>
                <c:pt idx="7">
                  <c:v>-274</c:v>
                </c:pt>
                <c:pt idx="8">
                  <c:v>-272</c:v>
                </c:pt>
                <c:pt idx="9">
                  <c:v>-273</c:v>
                </c:pt>
                <c:pt idx="10">
                  <c:v>-272</c:v>
                </c:pt>
                <c:pt idx="11">
                  <c:v>-272</c:v>
                </c:pt>
                <c:pt idx="12">
                  <c:v>-272</c:v>
                </c:pt>
                <c:pt idx="13">
                  <c:v>-273</c:v>
                </c:pt>
                <c:pt idx="14">
                  <c:v>-272</c:v>
                </c:pt>
                <c:pt idx="15">
                  <c:v>-273</c:v>
                </c:pt>
                <c:pt idx="16">
                  <c:v>-48</c:v>
                </c:pt>
                <c:pt idx="17">
                  <c:v>-149</c:v>
                </c:pt>
                <c:pt idx="18">
                  <c:v>-512</c:v>
                </c:pt>
                <c:pt idx="19">
                  <c:v>-326</c:v>
                </c:pt>
                <c:pt idx="20">
                  <c:v>95</c:v>
                </c:pt>
                <c:pt idx="21">
                  <c:v>-477</c:v>
                </c:pt>
                <c:pt idx="22">
                  <c:v>-195</c:v>
                </c:pt>
                <c:pt idx="23">
                  <c:v>-13</c:v>
                </c:pt>
                <c:pt idx="24">
                  <c:v>-512</c:v>
                </c:pt>
                <c:pt idx="25">
                  <c:v>88</c:v>
                </c:pt>
                <c:pt idx="26">
                  <c:v>-400</c:v>
                </c:pt>
                <c:pt idx="27">
                  <c:v>-432</c:v>
                </c:pt>
                <c:pt idx="28">
                  <c:v>34</c:v>
                </c:pt>
                <c:pt idx="29">
                  <c:v>-512</c:v>
                </c:pt>
                <c:pt idx="30">
                  <c:v>118</c:v>
                </c:pt>
                <c:pt idx="31">
                  <c:v>-419</c:v>
                </c:pt>
                <c:pt idx="32">
                  <c:v>-288</c:v>
                </c:pt>
                <c:pt idx="33">
                  <c:v>-309</c:v>
                </c:pt>
                <c:pt idx="34">
                  <c:v>-274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B01-4122-8D72-DEBAEA72A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7049440"/>
        <c:axId val="427047808"/>
      </c:lineChart>
      <c:catAx>
        <c:axId val="427049440"/>
        <c:scaling>
          <c:orientation val="minMax"/>
        </c:scaling>
        <c:delete val="0"/>
        <c:axPos val="b"/>
        <c:majorTickMark val="out"/>
        <c:minorTickMark val="none"/>
        <c:tickLblPos val="nextTo"/>
        <c:crossAx val="427047808"/>
        <c:crosses val="autoZero"/>
        <c:auto val="1"/>
        <c:lblAlgn val="ctr"/>
        <c:lblOffset val="100"/>
        <c:noMultiLvlLbl val="0"/>
      </c:catAx>
      <c:valAx>
        <c:axId val="427047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270494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FCDDA-ADEA-4BC3-BDD2-AA22136DE6B2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F3236-F64B-4319-A310-12DF90290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845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A5AE6-6B6D-1944-9015-961804560495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21B08-2ABB-3F4D-B888-93FF6EC0A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(</a:t>
            </a:r>
            <a:r>
              <a:rPr lang="zh-TW" altLang="en-US" dirty="0" smtClean="0"/>
              <a:t>課程地圖</a:t>
            </a:r>
            <a:r>
              <a:rPr lang="en-US" altLang="zh-TW" dirty="0" smtClean="0"/>
              <a:t>??)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B08-2ABB-3F4D-B888-93FF6EC0A5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5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D10E4D-CCBF-4DAD-BC36-232B7FB9CE6C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C9DE6111-A931-4E22-8681-F7845D1B8A7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01" b="31239"/>
          <a:stretch/>
        </p:blipFill>
        <p:spPr>
          <a:xfrm>
            <a:off x="8015503" y="0"/>
            <a:ext cx="1128497" cy="5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F69B-AE9E-49FB-8D22-601626F79264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E9F9A-9370-4580-8652-B77EB9F42219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2880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u"/>
              <a:defRPr sz="2200"/>
            </a:lvl1pPr>
            <a:lvl2pPr marL="720000" indent="-288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2000"/>
            </a:lvl2pPr>
            <a:lvl3pPr marL="1080000" indent="-288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/>
            </a:lvl3pPr>
            <a:lvl4pPr marL="1440000" indent="-288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600"/>
            </a:lvl4pPr>
            <a:lvl5pPr marL="1800000" indent="-288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7030-070C-436A-AB98-851A31ED2A79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D24D8-3020-461C-8228-A5F2EAEAB3A4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01" b="31239"/>
          <a:stretch/>
        </p:blipFill>
        <p:spPr>
          <a:xfrm>
            <a:off x="8015503" y="0"/>
            <a:ext cx="1128497" cy="5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A64B-5128-4A1E-95EE-2610EC30C348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BEC98-49A2-4C7F-A3DD-F30A81513ECB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DCE7-E501-43F3-9EB5-72A1E7F077A8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B2F7D-2E1B-4D49-A960-40D3A62656FA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01" b="31239"/>
          <a:stretch/>
        </p:blipFill>
        <p:spPr>
          <a:xfrm>
            <a:off x="8015503" y="0"/>
            <a:ext cx="1128497" cy="5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38A18DE-2AD0-423E-802C-C48085122CA3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01" b="31239"/>
          <a:stretch/>
        </p:blipFill>
        <p:spPr>
          <a:xfrm>
            <a:off x="8015503" y="0"/>
            <a:ext cx="1128497" cy="5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69ED-2919-4C1F-849D-F2F5BB5C2E9A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fld id="{0219450C-B5D5-4E58-923D-53CE3C6BE6A9}" type="datetime1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行動智慧聯網跨校教學聯盟</a:t>
            </a:r>
            <a:endParaRPr lang="zh-TW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C9DE6111-A931-4E22-8681-F7845D1B8A7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01" b="31239"/>
          <a:stretch/>
        </p:blipFill>
        <p:spPr>
          <a:xfrm>
            <a:off x="8015503" y="0"/>
            <a:ext cx="1128497" cy="5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emf"/><Relationship Id="rId5" Type="http://schemas.openxmlformats.org/officeDocument/2006/relationships/image" Target="../media/image5.png"/><Relationship Id="rId10" Type="http://schemas.openxmlformats.org/officeDocument/2006/relationships/image" Target="../media/image10.emf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模組名稱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dirty="0"/>
              <a:t>物聯網平台</a:t>
            </a:r>
            <a:r>
              <a:rPr lang="en-US" altLang="zh-TW" dirty="0"/>
              <a:t>Raspberry </a:t>
            </a:r>
            <a:r>
              <a:rPr lang="en-US" altLang="zh-TW" dirty="0" smtClean="0"/>
              <a:t>PI</a:t>
            </a:r>
            <a:endParaRPr lang="zh-TW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53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推廣模組清單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/>
              <a:t>物聯網平台</a:t>
            </a:r>
            <a:r>
              <a:rPr lang="en-US" altLang="zh-TW" dirty="0"/>
              <a:t>Raspberry </a:t>
            </a:r>
            <a:r>
              <a:rPr lang="en-US" altLang="zh-TW" dirty="0" smtClean="0"/>
              <a:t>PI</a:t>
            </a:r>
          </a:p>
          <a:p>
            <a:pPr lvl="1" fontAlgn="ctr"/>
            <a:r>
              <a:rPr lang="zh-TW" altLang="zh-TW" sz="1800" dirty="0" smtClean="0"/>
              <a:t>單元</a:t>
            </a:r>
            <a:r>
              <a:rPr lang="en-US" altLang="zh-TW" sz="1800" dirty="0"/>
              <a:t>1</a:t>
            </a:r>
            <a:r>
              <a:rPr lang="zh-TW" altLang="zh-TW" sz="1800" dirty="0"/>
              <a:t>：</a:t>
            </a:r>
            <a:r>
              <a:rPr lang="en-US" altLang="zh-TW" sz="1800" dirty="0"/>
              <a:t>Raspberry PI Introduction</a:t>
            </a:r>
            <a:endParaRPr lang="zh-TW" altLang="zh-TW" sz="1800" dirty="0"/>
          </a:p>
          <a:p>
            <a:pPr lvl="1" fontAlgn="ctr"/>
            <a:r>
              <a:rPr lang="zh-TW" altLang="zh-TW" sz="1800" dirty="0"/>
              <a:t>單元</a:t>
            </a:r>
            <a:r>
              <a:rPr lang="en-US" altLang="zh-TW" sz="1800" dirty="0"/>
              <a:t>2</a:t>
            </a:r>
            <a:r>
              <a:rPr lang="zh-TW" altLang="zh-TW" sz="1800" dirty="0"/>
              <a:t>：</a:t>
            </a:r>
            <a:r>
              <a:rPr lang="en-US" altLang="zh-TW" sz="1800" dirty="0"/>
              <a:t>Raspberry PI GPIO and Python</a:t>
            </a:r>
            <a:endParaRPr lang="zh-TW" altLang="zh-TW" sz="1800" dirty="0"/>
          </a:p>
          <a:p>
            <a:pPr lvl="1" fontAlgn="ctr"/>
            <a:r>
              <a:rPr lang="zh-TW" altLang="zh-TW" sz="1800" dirty="0"/>
              <a:t>單元</a:t>
            </a:r>
            <a:r>
              <a:rPr lang="en-US" altLang="zh-TW" sz="1800" dirty="0"/>
              <a:t>3</a:t>
            </a:r>
            <a:r>
              <a:rPr lang="zh-TW" altLang="zh-TW" sz="1800" dirty="0"/>
              <a:t>：</a:t>
            </a:r>
            <a:r>
              <a:rPr lang="en-US" altLang="zh-TW" sz="1800" dirty="0"/>
              <a:t>Input and output of Raspberry PI</a:t>
            </a:r>
            <a:endParaRPr lang="zh-TW" altLang="zh-TW" sz="1800" dirty="0"/>
          </a:p>
          <a:p>
            <a:pPr lvl="1" fontAlgn="ctr"/>
            <a:r>
              <a:rPr lang="zh-TW" altLang="zh-TW" sz="1800" dirty="0"/>
              <a:t>單元</a:t>
            </a:r>
            <a:r>
              <a:rPr lang="en-US" altLang="zh-TW" sz="1800" dirty="0"/>
              <a:t>4</a:t>
            </a:r>
            <a:r>
              <a:rPr lang="zh-TW" altLang="zh-TW" sz="1800" dirty="0"/>
              <a:t>：</a:t>
            </a:r>
            <a:r>
              <a:rPr lang="en-US" altLang="zh-TW" sz="1800" dirty="0"/>
              <a:t>Communications (Wi-Fi, Bluetooth, Arduino)</a:t>
            </a:r>
            <a:endParaRPr lang="zh-TW" altLang="zh-TW" sz="1800" dirty="0"/>
          </a:p>
          <a:p>
            <a:pPr lvl="1" fontAlgn="ctr"/>
            <a:r>
              <a:rPr lang="zh-TW" altLang="zh-TW" sz="1800" dirty="0"/>
              <a:t>單元</a:t>
            </a:r>
            <a:r>
              <a:rPr lang="en-US" altLang="zh-TW" sz="1800" dirty="0"/>
              <a:t>5</a:t>
            </a:r>
            <a:r>
              <a:rPr lang="zh-TW" altLang="zh-TW" sz="1800" dirty="0"/>
              <a:t>：</a:t>
            </a:r>
            <a:r>
              <a:rPr lang="en-US" altLang="zh-TW" sz="1800" dirty="0"/>
              <a:t>Integration with Cloud platform</a:t>
            </a:r>
            <a:endParaRPr lang="zh-TW" altLang="zh-TW" sz="1800" dirty="0"/>
          </a:p>
          <a:p>
            <a:pPr lvl="1" fontAlgn="ctr"/>
            <a:r>
              <a:rPr lang="zh-TW" altLang="zh-TW" sz="1800" dirty="0"/>
              <a:t>實驗：</a:t>
            </a:r>
            <a:r>
              <a:rPr lang="en-US" altLang="zh-TW" sz="1800" dirty="0"/>
              <a:t>In-class discussions, quiz, hands-on labs</a:t>
            </a:r>
            <a:endParaRPr lang="zh-TW" altLang="zh-TW" sz="1800" dirty="0"/>
          </a:p>
          <a:p>
            <a:pPr lvl="1"/>
            <a:endParaRPr lang="zh-TW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26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圓角矩形 25"/>
          <p:cNvSpPr/>
          <p:nvPr/>
        </p:nvSpPr>
        <p:spPr>
          <a:xfrm>
            <a:off x="4706204" y="5033994"/>
            <a:ext cx="2778774" cy="92433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課程地圖介紹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2731170" y="3522651"/>
            <a:ext cx="1759226" cy="92433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4706204" y="3514550"/>
            <a:ext cx="1964412" cy="92433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1711622" y="5034446"/>
            <a:ext cx="2778774" cy="92433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697712" y="3664957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panose="020F0502020204030204" pitchFamily="34" charset="0"/>
              </a:rPr>
              <a:t>Raspberry </a:t>
            </a:r>
            <a:r>
              <a:rPr lang="en-US" altLang="zh-TW" dirty="0" smtClean="0">
                <a:latin typeface="Calibri" panose="020F0502020204030204" pitchFamily="34" charset="0"/>
              </a:rPr>
              <a:t>PI</a:t>
            </a:r>
          </a:p>
          <a:p>
            <a:pPr algn="ctr"/>
            <a:r>
              <a:rPr lang="en-US" altLang="zh-TW" dirty="0" smtClean="0">
                <a:latin typeface="Calibri" panose="020F0502020204030204" pitchFamily="34" charset="0"/>
              </a:rPr>
              <a:t>GPIO </a:t>
            </a:r>
            <a:r>
              <a:rPr lang="en-US" altLang="zh-TW" dirty="0">
                <a:latin typeface="Calibri" panose="020F0502020204030204" pitchFamily="34" charset="0"/>
              </a:rPr>
              <a:t>and Python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72747" y="365355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panose="020F0502020204030204" pitchFamily="34" charset="0"/>
              </a:rPr>
              <a:t>Input and output </a:t>
            </a:r>
            <a:r>
              <a:rPr lang="en-US" altLang="zh-TW" dirty="0" smtClean="0">
                <a:latin typeface="Calibri" panose="020F0502020204030204" pitchFamily="34" charset="0"/>
              </a:rPr>
              <a:t>of</a:t>
            </a:r>
          </a:p>
          <a:p>
            <a:pPr algn="ctr"/>
            <a:r>
              <a:rPr lang="en-US" altLang="zh-TW" dirty="0" smtClean="0">
                <a:latin typeface="Calibri" panose="020F0502020204030204" pitchFamily="34" charset="0"/>
              </a:rPr>
              <a:t>Raspberry </a:t>
            </a:r>
            <a:r>
              <a:rPr lang="en-US" altLang="zh-TW" dirty="0">
                <a:latin typeface="Calibri" panose="020F0502020204030204" pitchFamily="34" charset="0"/>
              </a:rPr>
              <a:t>PI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11622" y="5169527"/>
            <a:ext cx="277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>
                <a:latin typeface="Calibri" panose="020F0502020204030204" pitchFamily="34" charset="0"/>
              </a:rPr>
              <a:t>Communications</a:t>
            </a:r>
          </a:p>
          <a:p>
            <a:pPr algn="ctr"/>
            <a:r>
              <a:rPr lang="en-US" altLang="zh-TW" dirty="0" smtClean="0">
                <a:latin typeface="Calibri" panose="020F0502020204030204" pitchFamily="34" charset="0"/>
              </a:rPr>
              <a:t>(Wi-Fi</a:t>
            </a:r>
            <a:r>
              <a:rPr lang="en-US" altLang="zh-TW" dirty="0">
                <a:latin typeface="Calibri" panose="020F0502020204030204" pitchFamily="34" charset="0"/>
              </a:rPr>
              <a:t>, Bluetooth, Arduino)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51578" y="5172999"/>
            <a:ext cx="1688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panose="020F0502020204030204" pitchFamily="34" charset="0"/>
              </a:rPr>
              <a:t>Integration </a:t>
            </a:r>
            <a:r>
              <a:rPr lang="en-US" altLang="zh-TW" dirty="0" smtClean="0">
                <a:latin typeface="Calibri" panose="020F0502020204030204" pitchFamily="34" charset="0"/>
              </a:rPr>
              <a:t>with</a:t>
            </a:r>
          </a:p>
          <a:p>
            <a:pPr algn="ctr"/>
            <a:r>
              <a:rPr lang="en-US" altLang="zh-TW" dirty="0" smtClean="0">
                <a:latin typeface="Calibri" panose="020F0502020204030204" pitchFamily="34" charset="0"/>
              </a:rPr>
              <a:t>Cloud </a:t>
            </a:r>
            <a:r>
              <a:rPr lang="en-US" altLang="zh-TW" dirty="0">
                <a:latin typeface="Calibri" panose="020F0502020204030204" pitchFamily="34" charset="0"/>
              </a:rPr>
              <a:t>platform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3711505" y="2028932"/>
            <a:ext cx="1759226" cy="924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892850" y="2171641"/>
            <a:ext cx="1396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atin typeface="Calibri" panose="020F0502020204030204" pitchFamily="34" charset="0"/>
              </a:rPr>
              <a:t>Raspberry </a:t>
            </a:r>
            <a:r>
              <a:rPr lang="en-US" altLang="zh-TW" dirty="0" smtClean="0">
                <a:latin typeface="Calibri" panose="020F0502020204030204" pitchFamily="34" charset="0"/>
              </a:rPr>
              <a:t>PI</a:t>
            </a:r>
          </a:p>
          <a:p>
            <a:pPr algn="ctr"/>
            <a:r>
              <a:rPr lang="en-US" altLang="zh-TW" dirty="0" smtClean="0">
                <a:latin typeface="Calibri" panose="020F0502020204030204" pitchFamily="34" charset="0"/>
              </a:rPr>
              <a:t>Introduction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cxnSp>
        <p:nvCxnSpPr>
          <p:cNvPr id="36" name="肘形接點 35"/>
          <p:cNvCxnSpPr>
            <a:stCxn id="25" idx="1"/>
          </p:cNvCxnSpPr>
          <p:nvPr/>
        </p:nvCxnSpPr>
        <p:spPr>
          <a:xfrm rot="10800000" flipV="1">
            <a:off x="2089151" y="2491102"/>
            <a:ext cx="1622355" cy="2542892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16" idx="2"/>
            <a:endCxn id="19" idx="0"/>
          </p:cNvCxnSpPr>
          <p:nvPr/>
        </p:nvCxnSpPr>
        <p:spPr>
          <a:xfrm flipH="1">
            <a:off x="3101009" y="4446990"/>
            <a:ext cx="509774" cy="58745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stCxn id="16" idx="2"/>
          </p:cNvCxnSpPr>
          <p:nvPr/>
        </p:nvCxnSpPr>
        <p:spPr>
          <a:xfrm>
            <a:off x="3610783" y="4446990"/>
            <a:ext cx="1448897" cy="587004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17" idx="2"/>
            <a:endCxn id="26" idx="0"/>
          </p:cNvCxnSpPr>
          <p:nvPr/>
        </p:nvCxnSpPr>
        <p:spPr>
          <a:xfrm>
            <a:off x="5688410" y="4438889"/>
            <a:ext cx="407181" cy="595105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stCxn id="17" idx="2"/>
          </p:cNvCxnSpPr>
          <p:nvPr/>
        </p:nvCxnSpPr>
        <p:spPr>
          <a:xfrm flipH="1">
            <a:off x="4229100" y="4438889"/>
            <a:ext cx="1459310" cy="595105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stCxn id="25" idx="2"/>
            <a:endCxn id="16" idx="0"/>
          </p:cNvCxnSpPr>
          <p:nvPr/>
        </p:nvCxnSpPr>
        <p:spPr>
          <a:xfrm flipH="1">
            <a:off x="3610783" y="2953271"/>
            <a:ext cx="980335" cy="569380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25" idx="2"/>
            <a:endCxn id="17" idx="0"/>
          </p:cNvCxnSpPr>
          <p:nvPr/>
        </p:nvCxnSpPr>
        <p:spPr>
          <a:xfrm>
            <a:off x="4591118" y="2953271"/>
            <a:ext cx="1097292" cy="561279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20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授課內容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</a:rPr>
              <a:t>Basic of </a:t>
            </a:r>
            <a:r>
              <a:rPr lang="en-US" altLang="zh-TW" sz="2400" dirty="0" smtClean="0">
                <a:latin typeface="Calibri" panose="020F0502020204030204" pitchFamily="34" charset="0"/>
              </a:rPr>
              <a:t>Raspberry PI</a:t>
            </a:r>
            <a:endParaRPr lang="en-US" altLang="zh-TW" sz="2400" dirty="0">
              <a:latin typeface="Calibri" panose="020F0502020204030204" pitchFamily="34" charset="0"/>
            </a:endParaRPr>
          </a:p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</a:rPr>
              <a:t>Raspberry </a:t>
            </a:r>
            <a:r>
              <a:rPr lang="en-US" altLang="zh-TW" sz="2400" dirty="0" smtClean="0">
                <a:latin typeface="Calibri" panose="020F0502020204030204" pitchFamily="34" charset="0"/>
              </a:rPr>
              <a:t>PI </a:t>
            </a:r>
            <a:r>
              <a:rPr lang="en-US" altLang="zh-TW" sz="2400" dirty="0">
                <a:latin typeface="Calibri" panose="020F0502020204030204" pitchFamily="34" charset="0"/>
              </a:rPr>
              <a:t>GPIO</a:t>
            </a:r>
          </a:p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</a:rPr>
              <a:t>Python on </a:t>
            </a:r>
            <a:r>
              <a:rPr lang="en-US" altLang="zh-TW" sz="2400" dirty="0" smtClean="0">
                <a:latin typeface="Calibri" panose="020F0502020204030204" pitchFamily="34" charset="0"/>
              </a:rPr>
              <a:t>PI</a:t>
            </a:r>
            <a:endParaRPr lang="en-US" altLang="zh-TW" sz="2400" dirty="0">
              <a:latin typeface="Calibri" panose="020F0502020204030204" pitchFamily="34" charset="0"/>
            </a:endParaRPr>
          </a:p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 smtClean="0">
                <a:latin typeface="Calibri" panose="020F0502020204030204" pitchFamily="34" charset="0"/>
              </a:rPr>
              <a:t>Cross compile and PI camera</a:t>
            </a:r>
            <a:endParaRPr lang="en-US" altLang="zh-TW" sz="2400" dirty="0">
              <a:latin typeface="Calibri" panose="020F0502020204030204" pitchFamily="34" charset="0"/>
            </a:endParaRPr>
          </a:p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 smtClean="0">
                <a:latin typeface="Calibri" panose="020F0502020204030204" pitchFamily="34" charset="0"/>
              </a:rPr>
              <a:t>Embedded </a:t>
            </a:r>
            <a:r>
              <a:rPr lang="en-US" altLang="zh-TW" sz="2400" dirty="0">
                <a:latin typeface="Calibri" panose="020F0502020204030204" pitchFamily="34" charset="0"/>
              </a:rPr>
              <a:t>output (Python GUI) </a:t>
            </a:r>
          </a:p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</a:rPr>
              <a:t>Raspberry PI</a:t>
            </a:r>
            <a:r>
              <a:rPr lang="en-US" altLang="zh-TW" sz="2400" dirty="0" smtClean="0">
                <a:latin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</a:rPr>
              <a:t>Networking </a:t>
            </a:r>
          </a:p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</a:rPr>
              <a:t>Linking with Arduino,</a:t>
            </a:r>
          </a:p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</a:rPr>
              <a:t>Raspberry </a:t>
            </a:r>
            <a:r>
              <a:rPr lang="en-US" altLang="zh-TW" sz="2400" dirty="0" smtClean="0">
                <a:latin typeface="Calibri" panose="020F0502020204030204" pitchFamily="34" charset="0"/>
              </a:rPr>
              <a:t>PI with </a:t>
            </a:r>
            <a:r>
              <a:rPr lang="en-US" altLang="zh-TW" sz="2400" dirty="0" err="1" smtClean="0">
                <a:latin typeface="Calibri" panose="020F0502020204030204" pitchFamily="34" charset="0"/>
              </a:rPr>
              <a:t>OpenCV</a:t>
            </a:r>
            <a:endParaRPr lang="en-US" altLang="zh-TW" sz="2400" dirty="0">
              <a:latin typeface="Calibri" panose="020F0502020204030204" pitchFamily="34" charset="0"/>
            </a:endParaRPr>
          </a:p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</a:rPr>
              <a:t>C</a:t>
            </a:r>
            <a:r>
              <a:rPr lang="en-US" altLang="zh-TW" sz="2400" dirty="0" smtClean="0">
                <a:latin typeface="Calibri" panose="020F0502020204030204" pitchFamily="34" charset="0"/>
              </a:rPr>
              <a:t>loud </a:t>
            </a:r>
            <a:r>
              <a:rPr lang="en-US" altLang="zh-TW" sz="2400" dirty="0">
                <a:latin typeface="Calibri" panose="020F0502020204030204" pitchFamily="34" charset="0"/>
              </a:rPr>
              <a:t>platform</a:t>
            </a:r>
          </a:p>
          <a:p>
            <a:pPr marL="529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 smtClean="0">
                <a:latin typeface="Calibri" panose="020F0502020204030204" pitchFamily="34" charset="0"/>
              </a:rPr>
              <a:t>Final </a:t>
            </a:r>
            <a:r>
              <a:rPr lang="en-US" altLang="zh-TW" sz="2400" dirty="0">
                <a:latin typeface="Calibri" panose="020F0502020204030204" pitchFamily="34" charset="0"/>
              </a:rPr>
              <a:t>project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46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實驗環境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49" y="4051620"/>
            <a:ext cx="1337201" cy="10179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473" y="2846101"/>
            <a:ext cx="2797581" cy="1824582"/>
          </a:xfrm>
          <a:prstGeom prst="rect">
            <a:avLst/>
          </a:prstGeom>
        </p:spPr>
      </p:pic>
      <p:pic>
        <p:nvPicPr>
          <p:cNvPr id="8" name="Picture 2" descr="http://tcj2011.files.wordpress.com/2011/02/photoresistors1.jpg?w=300&amp;h=19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996" y="4989469"/>
            <a:ext cx="1009753" cy="65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03" y="1068429"/>
            <a:ext cx="1043334" cy="78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www.sensirion.com/en/images/humidity-sensor-sht1x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02" y="3446952"/>
            <a:ext cx="884483" cy="66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260" y="4193077"/>
            <a:ext cx="1063170" cy="72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637" y="2593894"/>
            <a:ext cx="851448" cy="73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575" y="1915715"/>
            <a:ext cx="1021902" cy="6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234" y="4631751"/>
            <a:ext cx="1823396" cy="1582295"/>
          </a:xfrm>
          <a:prstGeom prst="rect">
            <a:avLst/>
          </a:prstGeom>
        </p:spPr>
      </p:pic>
      <p:sp>
        <p:nvSpPr>
          <p:cNvPr id="15" name="AutoShape 3"/>
          <p:cNvSpPr>
            <a:spLocks noChangeAspect="1" noChangeArrowheads="1" noTextEdit="1"/>
          </p:cNvSpPr>
          <p:nvPr/>
        </p:nvSpPr>
        <p:spPr bwMode="auto">
          <a:xfrm>
            <a:off x="5402619" y="1702775"/>
            <a:ext cx="60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cxnSp>
        <p:nvCxnSpPr>
          <p:cNvPr id="16" name="直線接點 15"/>
          <p:cNvCxnSpPr>
            <a:stCxn id="12" idx="1"/>
          </p:cNvCxnSpPr>
          <p:nvPr/>
        </p:nvCxnSpPr>
        <p:spPr>
          <a:xfrm flipH="1">
            <a:off x="5411040" y="2960151"/>
            <a:ext cx="2486597" cy="202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13" idx="1"/>
          </p:cNvCxnSpPr>
          <p:nvPr/>
        </p:nvCxnSpPr>
        <p:spPr>
          <a:xfrm flipH="1">
            <a:off x="5020392" y="2225891"/>
            <a:ext cx="2759183" cy="67550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endCxn id="10" idx="1"/>
          </p:cNvCxnSpPr>
          <p:nvPr/>
        </p:nvCxnSpPr>
        <p:spPr>
          <a:xfrm>
            <a:off x="5332529" y="2977384"/>
            <a:ext cx="2532073" cy="80008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endCxn id="11" idx="1"/>
          </p:cNvCxnSpPr>
          <p:nvPr/>
        </p:nvCxnSpPr>
        <p:spPr>
          <a:xfrm>
            <a:off x="5567520" y="2974064"/>
            <a:ext cx="2244740" cy="157971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5402619" y="2966646"/>
            <a:ext cx="2642255" cy="219596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-右雙向箭號 21"/>
          <p:cNvSpPr/>
          <p:nvPr/>
        </p:nvSpPr>
        <p:spPr>
          <a:xfrm rot="18291064">
            <a:off x="1996042" y="4043953"/>
            <a:ext cx="2940614" cy="1882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內容版面配置區 11"/>
          <p:cNvSpPr txBox="1">
            <a:spLocks/>
          </p:cNvSpPr>
          <p:nvPr/>
        </p:nvSpPr>
        <p:spPr>
          <a:xfrm>
            <a:off x="136473" y="1786696"/>
            <a:ext cx="3523253" cy="3088032"/>
          </a:xfrm>
          <a:prstGeom prst="rect">
            <a:avLst/>
          </a:prstGeom>
        </p:spPr>
        <p:txBody>
          <a:bodyPr/>
          <a:lstStyle>
            <a:lvl1pPr marL="174625" indent="-174625" algn="just" rtl="0" fontAlgn="base">
              <a:spcBef>
                <a:spcPct val="0"/>
              </a:spcBef>
              <a:spcAft>
                <a:spcPct val="0"/>
              </a:spcAft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0213" indent="-242888" algn="just" rtl="0" fontAlgn="base">
              <a:spcBef>
                <a:spcPct val="0"/>
              </a:spcBef>
              <a:spcAft>
                <a:spcPct val="0"/>
              </a:spcAft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-198438" algn="just" rtl="0" fontAlgn="base">
              <a:spcBef>
                <a:spcPct val="0"/>
              </a:spcBef>
              <a:spcAft>
                <a:spcPct val="0"/>
              </a:spcAft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1700" indent="-255588" algn="just" rtl="0" fontAlgn="base">
              <a:spcBef>
                <a:spcPct val="0"/>
              </a:spcBef>
              <a:spcAft>
                <a:spcPct val="0"/>
              </a:spcAft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9988" indent="-242888" algn="just" rtl="0" fontAlgn="base">
              <a:spcBef>
                <a:spcPct val="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>
                <a:solidFill>
                  <a:srgbClr val="000000"/>
                </a:solidFill>
                <a:latin typeface="+mn-ea"/>
              </a:rPr>
              <a:t>Raspberry PI</a:t>
            </a:r>
            <a:r>
              <a:rPr lang="zh-TW" altLang="en-US" sz="2000" dirty="0" smtClean="0">
                <a:solidFill>
                  <a:srgbClr val="000000"/>
                </a:solidFill>
                <a:latin typeface="+mn-ea"/>
              </a:rPr>
              <a:t>開發板連接各式各樣的感測器</a:t>
            </a:r>
            <a:endParaRPr lang="en-US" altLang="zh-TW" sz="2000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可依照課程需要做調整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r>
              <a:rPr lang="zh-TW" altLang="en-US" sz="2000" dirty="0" smtClean="0">
                <a:solidFill>
                  <a:srgbClr val="000000"/>
                </a:solidFill>
                <a:latin typeface="+mn-ea"/>
              </a:rPr>
              <a:t>使用</a:t>
            </a:r>
            <a:r>
              <a:rPr lang="en-US" altLang="zh-TW" sz="2000" dirty="0" smtClean="0">
                <a:solidFill>
                  <a:srgbClr val="000000"/>
                </a:solidFill>
                <a:latin typeface="+mn-ea"/>
              </a:rPr>
              <a:t>USB TTL</a:t>
            </a:r>
            <a:r>
              <a:rPr lang="zh-TW" altLang="en-US" sz="2000" dirty="0" smtClean="0">
                <a:solidFill>
                  <a:srgbClr val="000000"/>
                </a:solidFill>
                <a:latin typeface="+mn-ea"/>
              </a:rPr>
              <a:t>傳輸線控制開發板</a:t>
            </a:r>
            <a:r>
              <a:rPr lang="en-US" altLang="zh-TW" sz="200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zh-TW" altLang="en-US" sz="2000" dirty="0" smtClean="0">
                <a:solidFill>
                  <a:srgbClr val="000000"/>
                </a:solidFill>
                <a:latin typeface="+mn-ea"/>
              </a:rPr>
              <a:t>撰寫程式並實驗</a:t>
            </a:r>
            <a:r>
              <a:rPr lang="en-US" altLang="zh-TW" sz="200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zh-TW" altLang="en-US" sz="2000" dirty="0" smtClean="0">
                <a:solidFill>
                  <a:srgbClr val="000000"/>
                </a:solidFill>
                <a:latin typeface="+mn-ea"/>
              </a:rPr>
              <a:t>無需螢幕鍵盤滑鼠</a:t>
            </a:r>
            <a:endParaRPr lang="en-US" altLang="zh-TW" sz="2000" dirty="0" smtClean="0">
              <a:solidFill>
                <a:srgbClr val="000000"/>
              </a:solidFill>
              <a:latin typeface="+mn-ea"/>
            </a:endParaRPr>
          </a:p>
          <a:p>
            <a:r>
              <a:rPr lang="zh-TW" altLang="en-US" sz="2000" dirty="0" smtClean="0">
                <a:solidFill>
                  <a:srgbClr val="000000"/>
                </a:solidFill>
                <a:latin typeface="+mn-ea"/>
              </a:rPr>
              <a:t>學習整合雲端伺服器與結合</a:t>
            </a:r>
            <a:r>
              <a:rPr lang="en-US" altLang="zh-TW" sz="2000" dirty="0" smtClean="0">
                <a:solidFill>
                  <a:srgbClr val="000000"/>
                </a:solidFill>
                <a:latin typeface="+mn-ea"/>
              </a:rPr>
              <a:t>Arduino</a:t>
            </a:r>
            <a:r>
              <a:rPr lang="zh-TW" altLang="en-US" sz="2000" dirty="0" smtClean="0">
                <a:solidFill>
                  <a:srgbClr val="000000"/>
                </a:solidFill>
                <a:latin typeface="+mn-ea"/>
              </a:rPr>
              <a:t>開發板</a:t>
            </a:r>
            <a:endParaRPr lang="en-US" altLang="zh-TW" sz="20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3638" y="5395745"/>
            <a:ext cx="559806" cy="85762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951249" y="45053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0000"/>
                </a:solidFill>
                <a:latin typeface="+mn-ea"/>
              </a:rPr>
              <a:t>個人電腦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661198" y="59143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000000"/>
                </a:solidFill>
                <a:latin typeface="+mn-ea"/>
              </a:rPr>
              <a:t>雲端伺服器</a:t>
            </a:r>
            <a:endParaRPr lang="zh-TW" altLang="en-US" dirty="0"/>
          </a:p>
        </p:txBody>
      </p:sp>
      <p:cxnSp>
        <p:nvCxnSpPr>
          <p:cNvPr id="29" name="直線單箭頭接點 28"/>
          <p:cNvCxnSpPr>
            <a:endCxn id="24" idx="0"/>
          </p:cNvCxnSpPr>
          <p:nvPr/>
        </p:nvCxnSpPr>
        <p:spPr>
          <a:xfrm>
            <a:off x="5712670" y="3567190"/>
            <a:ext cx="1460871" cy="182855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198936" y="4734924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000000"/>
                </a:solidFill>
                <a:latin typeface="+mn-ea"/>
              </a:rPr>
              <a:t>WiFi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7998267" y="57948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+mn-ea"/>
              </a:rPr>
              <a:t>感測器</a:t>
            </a:r>
            <a:endParaRPr lang="zh-TW" altLang="en-US" dirty="0"/>
          </a:p>
        </p:txBody>
      </p:sp>
      <p:pic>
        <p:nvPicPr>
          <p:cNvPr id="32" name="Picture 7" descr="http://arduino.cc/en/uploads/Main/ArduinoYunFront_2_450px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88" y="1752027"/>
            <a:ext cx="1461854" cy="97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32"/>
          <p:cNvSpPr/>
          <p:nvPr/>
        </p:nvSpPr>
        <p:spPr>
          <a:xfrm>
            <a:off x="2749221" y="4912781"/>
            <a:ext cx="176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+mn-ea"/>
              </a:rPr>
              <a:t>USB TTL</a:t>
            </a:r>
            <a:r>
              <a:rPr lang="zh-TW" altLang="en-US" dirty="0" smtClean="0">
                <a:solidFill>
                  <a:srgbClr val="000000"/>
                </a:solidFill>
                <a:latin typeface="+mn-ea"/>
              </a:rPr>
              <a:t>傳輸線</a:t>
            </a:r>
            <a:endParaRPr lang="zh-TW" altLang="en-US" dirty="0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3945" y="4874728"/>
            <a:ext cx="1107599" cy="1107599"/>
          </a:xfrm>
          <a:prstGeom prst="rect">
            <a:avLst/>
          </a:prstGeom>
        </p:spPr>
      </p:pic>
      <p:cxnSp>
        <p:nvCxnSpPr>
          <p:cNvPr id="35" name="直線接點 34"/>
          <p:cNvCxnSpPr/>
          <p:nvPr/>
        </p:nvCxnSpPr>
        <p:spPr>
          <a:xfrm flipV="1">
            <a:off x="5049234" y="4276527"/>
            <a:ext cx="173807" cy="898363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262141" y="5904465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+mn-ea"/>
              </a:rPr>
              <a:t>PI camera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311365" y="1795314"/>
            <a:ext cx="106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000000"/>
                </a:solidFill>
                <a:latin typeface="+mn-ea"/>
              </a:rPr>
              <a:t>Arduino</a:t>
            </a:r>
            <a:endParaRPr lang="zh-TW" altLang="en-US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4637023" y="2198075"/>
            <a:ext cx="88309" cy="9919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4873453" y="1587844"/>
            <a:ext cx="3079983" cy="137880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23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Teaching material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82" y="1845734"/>
            <a:ext cx="5053235" cy="44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Quiz Example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>
                <a:latin typeface="Calibri" panose="020F0502020204030204" pitchFamily="34" charset="0"/>
              </a:rPr>
              <a:t>DIY</a:t>
            </a:r>
            <a:r>
              <a:rPr lang="zh-TW" altLang="en-US" sz="2400" dirty="0">
                <a:latin typeface="Calibri" panose="020F0502020204030204" pitchFamily="34" charset="0"/>
              </a:rPr>
              <a:t>倒車雷達</a:t>
            </a:r>
            <a:endParaRPr lang="en-US" altLang="zh-TW" sz="2400" dirty="0">
              <a:latin typeface="Calibri" panose="020F0502020204030204" pitchFamily="34" charset="0"/>
            </a:endParaRPr>
          </a:p>
          <a:p>
            <a:pPr lvl="1"/>
            <a:r>
              <a:rPr lang="zh-TW" altLang="en-US" dirty="0">
                <a:latin typeface="Calibri" panose="020F0502020204030204" pitchFamily="34" charset="0"/>
              </a:rPr>
              <a:t>結合</a:t>
            </a:r>
            <a:r>
              <a:rPr lang="en-US" altLang="zh-TW" dirty="0">
                <a:latin typeface="Calibri" panose="020F0502020204030204" pitchFamily="34" charset="0"/>
              </a:rPr>
              <a:t>LED+</a:t>
            </a:r>
            <a:r>
              <a:rPr lang="zh-TW" altLang="en-US" dirty="0">
                <a:latin typeface="Calibri" panose="020F0502020204030204" pitchFamily="34" charset="0"/>
              </a:rPr>
              <a:t>溫濕度</a:t>
            </a:r>
            <a:r>
              <a:rPr lang="en-US" altLang="zh-TW" dirty="0">
                <a:latin typeface="Calibri" panose="020F0502020204030204" pitchFamily="34" charset="0"/>
              </a:rPr>
              <a:t>+</a:t>
            </a:r>
            <a:r>
              <a:rPr lang="zh-TW" altLang="en-US" dirty="0">
                <a:latin typeface="Calibri" panose="020F0502020204030204" pitchFamily="34" charset="0"/>
              </a:rPr>
              <a:t>超音波</a:t>
            </a:r>
            <a:endParaRPr lang="en-US" altLang="zh-TW" dirty="0">
              <a:latin typeface="Calibri" panose="020F0502020204030204" pitchFamily="34" charset="0"/>
            </a:endParaRPr>
          </a:p>
          <a:p>
            <a:pPr lvl="1"/>
            <a:r>
              <a:rPr lang="zh-TW" altLang="en-US" dirty="0">
                <a:latin typeface="Calibri" panose="020F0502020204030204" pitchFamily="34" charset="0"/>
              </a:rPr>
              <a:t>距離需搭配溫度校正</a:t>
            </a:r>
            <a:endParaRPr lang="en-US" altLang="zh-TW" dirty="0">
              <a:latin typeface="Calibri" panose="020F0502020204030204" pitchFamily="34" charset="0"/>
            </a:endParaRPr>
          </a:p>
          <a:p>
            <a:pPr lvl="1"/>
            <a:r>
              <a:rPr lang="zh-TW" altLang="en-US" dirty="0">
                <a:latin typeface="Calibri" panose="020F0502020204030204" pitchFamily="34" charset="0"/>
              </a:rPr>
              <a:t>距離</a:t>
            </a:r>
            <a:r>
              <a:rPr lang="en-US" altLang="zh-TW" dirty="0">
                <a:latin typeface="Calibri" panose="020F0502020204030204" pitchFamily="34" charset="0"/>
              </a:rPr>
              <a:t>30cm</a:t>
            </a:r>
            <a:r>
              <a:rPr lang="zh-TW" altLang="en-US" dirty="0">
                <a:latin typeface="Calibri" panose="020F0502020204030204" pitchFamily="34" charset="0"/>
              </a:rPr>
              <a:t>以上</a:t>
            </a:r>
            <a:r>
              <a:rPr lang="en-US" altLang="zh-TW" dirty="0">
                <a:latin typeface="Calibri" panose="020F0502020204030204" pitchFamily="34" charset="0"/>
              </a:rPr>
              <a:t>, LED</a:t>
            </a:r>
            <a:r>
              <a:rPr lang="zh-TW" altLang="en-US" dirty="0">
                <a:latin typeface="Calibri" panose="020F0502020204030204" pitchFamily="34" charset="0"/>
              </a:rPr>
              <a:t>沒反應</a:t>
            </a:r>
            <a:endParaRPr lang="en-US" altLang="zh-TW" dirty="0">
              <a:latin typeface="Calibri" panose="020F0502020204030204" pitchFamily="34" charset="0"/>
            </a:endParaRPr>
          </a:p>
          <a:p>
            <a:pPr lvl="1"/>
            <a:r>
              <a:rPr lang="zh-TW" altLang="en-US" dirty="0">
                <a:latin typeface="Calibri" panose="020F0502020204030204" pitchFamily="34" charset="0"/>
              </a:rPr>
              <a:t>小於</a:t>
            </a:r>
            <a:r>
              <a:rPr lang="en-US" altLang="zh-TW" dirty="0">
                <a:latin typeface="Calibri" panose="020F0502020204030204" pitchFamily="34" charset="0"/>
              </a:rPr>
              <a:t>30cm, LED</a:t>
            </a:r>
            <a:r>
              <a:rPr lang="zh-TW" altLang="en-US" dirty="0">
                <a:latin typeface="Calibri" panose="020F0502020204030204" pitchFamily="34" charset="0"/>
              </a:rPr>
              <a:t>開始閃爍</a:t>
            </a:r>
            <a:endParaRPr lang="en-US" altLang="zh-TW" dirty="0">
              <a:latin typeface="Calibri" panose="020F0502020204030204" pitchFamily="34" charset="0"/>
            </a:endParaRPr>
          </a:p>
          <a:p>
            <a:pPr lvl="1"/>
            <a:r>
              <a:rPr lang="zh-TW" altLang="en-US" dirty="0">
                <a:latin typeface="Calibri" panose="020F0502020204030204" pitchFamily="34" charset="0"/>
              </a:rPr>
              <a:t>小於</a:t>
            </a:r>
            <a:r>
              <a:rPr lang="en-US" altLang="zh-TW" dirty="0">
                <a:latin typeface="Calibri" panose="020F0502020204030204" pitchFamily="34" charset="0"/>
              </a:rPr>
              <a:t>15cm, LED</a:t>
            </a:r>
            <a:r>
              <a:rPr lang="zh-TW" altLang="en-US" dirty="0">
                <a:latin typeface="Calibri" panose="020F0502020204030204" pitchFamily="34" charset="0"/>
              </a:rPr>
              <a:t>的閃爍變快</a:t>
            </a:r>
          </a:p>
          <a:p>
            <a:endParaRPr lang="zh-TW" altLang="en-US" sz="2000" dirty="0">
              <a:latin typeface="Calibri" panose="020F0502020204030204" pitchFamily="34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62" y="1845734"/>
            <a:ext cx="3702268" cy="2525209"/>
          </a:xfrm>
          <a:prstGeom prst="rect">
            <a:avLst/>
          </a:prstGeom>
        </p:spPr>
      </p:pic>
      <p:pic>
        <p:nvPicPr>
          <p:cNvPr id="7" name="Picture 2" descr="http://3.bp.blogspot.com/-RI2wj8HBVkE/U22bqVUZN1I/AAAAAAAAFxo/o_W3DCwBG2w/s1600/DSCN4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9003" y="4961635"/>
            <a:ext cx="2646780" cy="1224136"/>
          </a:xfrm>
          <a:prstGeom prst="rect">
            <a:avLst/>
          </a:prstGeom>
          <a:noFill/>
        </p:spPr>
      </p:pic>
      <p:grpSp>
        <p:nvGrpSpPr>
          <p:cNvPr id="8" name="群組 7"/>
          <p:cNvGrpSpPr/>
          <p:nvPr/>
        </p:nvGrpSpPr>
        <p:grpSpPr>
          <a:xfrm>
            <a:off x="5992904" y="4644958"/>
            <a:ext cx="1845486" cy="1537905"/>
            <a:chOff x="3707904" y="2336879"/>
            <a:chExt cx="4680520" cy="3900434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7904" y="2336879"/>
              <a:ext cx="4680520" cy="390043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465528" y="4980783"/>
              <a:ext cx="1313495" cy="858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/>
                <a:t>VCC</a:t>
              </a:r>
              <a:endParaRPr lang="zh-TW" altLang="en-US" sz="16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183739" y="4980783"/>
              <a:ext cx="1456275" cy="8586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/>
                <a:t>GND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001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Quiz Example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>
                <a:latin typeface="Calibri" panose="020F0502020204030204" pitchFamily="34" charset="0"/>
              </a:rPr>
              <a:t>自製雲端伺服器</a:t>
            </a:r>
            <a:r>
              <a:rPr lang="en-US" altLang="zh-TW" sz="2000" dirty="0" smtClean="0">
                <a:latin typeface="Calibri" panose="020F0502020204030204" pitchFamily="34" charset="0"/>
              </a:rPr>
              <a:t>,</a:t>
            </a:r>
            <a:r>
              <a:rPr lang="zh-TW" altLang="en-US" sz="2000" dirty="0" smtClean="0">
                <a:latin typeface="Calibri" panose="020F0502020204030204" pitchFamily="34" charset="0"/>
              </a:rPr>
              <a:t> 接收</a:t>
            </a:r>
            <a:r>
              <a:rPr lang="en-US" altLang="zh-TW" sz="2000" dirty="0" smtClean="0">
                <a:latin typeface="Calibri" panose="020F0502020204030204" pitchFamily="34" charset="0"/>
              </a:rPr>
              <a:t>client</a:t>
            </a:r>
            <a:r>
              <a:rPr lang="zh-TW" altLang="en-US" sz="2000" dirty="0" smtClean="0">
                <a:latin typeface="Calibri" panose="020F0502020204030204" pitchFamily="34" charset="0"/>
              </a:rPr>
              <a:t>傳來之資料</a:t>
            </a:r>
            <a:endParaRPr lang="en-US" altLang="zh-TW" sz="2000" dirty="0" smtClean="0">
              <a:latin typeface="Calibri" panose="020F0502020204030204" pitchFamily="34" charset="0"/>
            </a:endParaRPr>
          </a:p>
          <a:p>
            <a:pPr lvl="1"/>
            <a:r>
              <a:rPr lang="zh-TW" altLang="en-US" dirty="0">
                <a:latin typeface="Calibri" panose="020F0502020204030204" pitchFamily="34" charset="0"/>
              </a:rPr>
              <a:t>利用</a:t>
            </a:r>
            <a:r>
              <a:rPr lang="en-US" altLang="zh-TW" dirty="0">
                <a:latin typeface="Calibri" panose="020F0502020204030204" pitchFamily="34" charset="0"/>
              </a:rPr>
              <a:t>HTTP/POST</a:t>
            </a:r>
            <a:r>
              <a:rPr lang="zh-TW" altLang="en-US" dirty="0">
                <a:latin typeface="Calibri" panose="020F0502020204030204" pitchFamily="34" charset="0"/>
              </a:rPr>
              <a:t>傳送資料並存檔</a:t>
            </a:r>
          </a:p>
          <a:p>
            <a:pPr lvl="1"/>
            <a:r>
              <a:rPr lang="en-US" altLang="zh-TW" dirty="0" smtClean="0">
                <a:latin typeface="Calibri" panose="020F0502020204030204" pitchFamily="34" charset="0"/>
              </a:rPr>
              <a:t>Ex: client 1</a:t>
            </a:r>
            <a:r>
              <a:rPr lang="zh-TW" altLang="en-US" dirty="0" smtClean="0">
                <a:latin typeface="Calibri" panose="020F0502020204030204" pitchFamily="34" charset="0"/>
              </a:rPr>
              <a:t>與</a:t>
            </a:r>
            <a:r>
              <a:rPr lang="en-US" altLang="zh-TW" dirty="0" smtClean="0">
                <a:latin typeface="Calibri" panose="020F0502020204030204" pitchFamily="34" charset="0"/>
              </a:rPr>
              <a:t>2</a:t>
            </a:r>
            <a:r>
              <a:rPr lang="zh-TW" altLang="en-US" dirty="0" smtClean="0">
                <a:latin typeface="Calibri" panose="020F0502020204030204" pitchFamily="34" charset="0"/>
              </a:rPr>
              <a:t>同時傳送溫濕度資訊</a:t>
            </a:r>
            <a:endParaRPr lang="en-US" altLang="zh-TW" dirty="0" smtClean="0">
              <a:latin typeface="Calibri" panose="020F0502020204030204" pitchFamily="34" charset="0"/>
            </a:endParaRPr>
          </a:p>
          <a:p>
            <a:pPr lvl="1"/>
            <a:r>
              <a:rPr lang="en-US" altLang="zh-TW" dirty="0" smtClean="0">
                <a:latin typeface="Calibri" panose="020F0502020204030204" pitchFamily="34" charset="0"/>
              </a:rPr>
              <a:t>HTTP + PHP language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8</a:t>
            </a:fld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5922708" y="2075949"/>
            <a:ext cx="2783972" cy="3562929"/>
            <a:chOff x="5982343" y="2306165"/>
            <a:chExt cx="2783972" cy="3562929"/>
          </a:xfrm>
        </p:grpSpPr>
        <p:sp>
          <p:nvSpPr>
            <p:cNvPr id="6" name="向右箭號 5"/>
            <p:cNvSpPr/>
            <p:nvPr/>
          </p:nvSpPr>
          <p:spPr>
            <a:xfrm rot="5400000">
              <a:off x="6931602" y="3674253"/>
              <a:ext cx="450661" cy="436404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書卷 (水平) 6"/>
            <p:cNvSpPr/>
            <p:nvPr/>
          </p:nvSpPr>
          <p:spPr>
            <a:xfrm>
              <a:off x="6179131" y="4135126"/>
              <a:ext cx="822787" cy="541190"/>
            </a:xfrm>
            <a:prstGeom prst="horizontalScroll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320320" y="4234515"/>
              <a:ext cx="6815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File 1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6546252" y="3318310"/>
              <a:ext cx="12213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Web + PHP</a:t>
              </a:r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526296" y="2820480"/>
              <a:ext cx="1240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HTTP/POST</a:t>
              </a:r>
              <a:endParaRPr lang="zh-TW" altLang="en-US" dirty="0"/>
            </a:p>
          </p:txBody>
        </p:sp>
        <p:sp>
          <p:nvSpPr>
            <p:cNvPr id="11" name="書卷 (水平) 10"/>
            <p:cNvSpPr/>
            <p:nvPr/>
          </p:nvSpPr>
          <p:spPr>
            <a:xfrm>
              <a:off x="6179131" y="4909777"/>
              <a:ext cx="822787" cy="541190"/>
            </a:xfrm>
            <a:prstGeom prst="horizontalScroll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20320" y="4995706"/>
              <a:ext cx="6815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File 2</a:t>
              </a:r>
              <a:endParaRPr lang="zh-TW" altLang="en-US" dirty="0"/>
            </a:p>
          </p:txBody>
        </p:sp>
        <p:sp>
          <p:nvSpPr>
            <p:cNvPr id="13" name="書卷 (水平) 12"/>
            <p:cNvSpPr/>
            <p:nvPr/>
          </p:nvSpPr>
          <p:spPr>
            <a:xfrm>
              <a:off x="7240227" y="4135126"/>
              <a:ext cx="822787" cy="541190"/>
            </a:xfrm>
            <a:prstGeom prst="horizontalScroll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381416" y="4234515"/>
              <a:ext cx="6815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File 1</a:t>
              </a:r>
              <a:endParaRPr lang="zh-TW" altLang="en-US" dirty="0"/>
            </a:p>
          </p:txBody>
        </p:sp>
        <p:sp>
          <p:nvSpPr>
            <p:cNvPr id="15" name="書卷 (水平) 14"/>
            <p:cNvSpPr/>
            <p:nvPr/>
          </p:nvSpPr>
          <p:spPr>
            <a:xfrm>
              <a:off x="7240227" y="4909777"/>
              <a:ext cx="822787" cy="541190"/>
            </a:xfrm>
            <a:prstGeom prst="horizontalScroll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381416" y="4995706"/>
              <a:ext cx="6815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File 2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6095837" y="5499762"/>
              <a:ext cx="989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Sensor 1</a:t>
              </a:r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156933" y="5499762"/>
              <a:ext cx="989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Sensor 2</a:t>
              </a:r>
              <a:endParaRPr lang="zh-TW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982343" y="2306165"/>
              <a:ext cx="989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Sensor 1</a:t>
              </a:r>
              <a:endParaRPr lang="zh-TW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423028" y="2307119"/>
              <a:ext cx="989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Sensor 2</a:t>
              </a:r>
              <a:endParaRPr lang="zh-TW" altLang="en-US" dirty="0"/>
            </a:p>
          </p:txBody>
        </p:sp>
        <p:sp>
          <p:nvSpPr>
            <p:cNvPr id="21" name="向右箭號 20"/>
            <p:cNvSpPr/>
            <p:nvPr/>
          </p:nvSpPr>
          <p:spPr>
            <a:xfrm rot="3684403">
              <a:off x="6534402" y="2873907"/>
              <a:ext cx="638662" cy="251429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 rot="7089625">
              <a:off x="7147772" y="2871666"/>
              <a:ext cx="638662" cy="251429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1177474" y="3633765"/>
            <a:ext cx="561662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&lt;?php</a:t>
            </a:r>
          </a:p>
          <a:p>
            <a:r>
              <a:rPr lang="zh-TW" altLang="en-US" sz="1100" dirty="0"/>
              <a:t>	header("Content-Type:text/html; charset=utf-8");</a:t>
            </a:r>
          </a:p>
          <a:p>
            <a:r>
              <a:rPr lang="zh-TW" altLang="en-US" sz="1100" dirty="0"/>
              <a:t>	/* Temp -&gt; server */</a:t>
            </a:r>
          </a:p>
          <a:p>
            <a:r>
              <a:rPr lang="zh-TW" altLang="en-US" sz="1100" dirty="0"/>
              <a:t>	// ex: curl -d "sensor=1&amp;Temp28.9" http://IP_addr</a:t>
            </a:r>
          </a:p>
          <a:p>
            <a:r>
              <a:rPr lang="zh-TW" altLang="en-US" sz="1100" dirty="0"/>
              <a:t>	$Temperature=$_POST[Temp];</a:t>
            </a:r>
          </a:p>
          <a:p>
            <a:r>
              <a:rPr lang="zh-TW" altLang="en-US" sz="1100" dirty="0"/>
              <a:t>	$SensorID=$_POST[sensor];</a:t>
            </a:r>
          </a:p>
          <a:p>
            <a:endParaRPr lang="zh-TW" altLang="en-US" sz="1100" dirty="0"/>
          </a:p>
          <a:p>
            <a:r>
              <a:rPr lang="zh-TW" altLang="en-US" sz="1100" dirty="0"/>
              <a:t>	echo 'Temperature:'.$Temperature. endl;</a:t>
            </a:r>
          </a:p>
          <a:p>
            <a:endParaRPr lang="zh-TW" altLang="en-US" sz="1100" dirty="0"/>
          </a:p>
          <a:p>
            <a:r>
              <a:rPr lang="zh-TW" altLang="en-US" sz="1100" dirty="0"/>
              <a:t>if ($SensorID==1) {</a:t>
            </a:r>
          </a:p>
          <a:p>
            <a:r>
              <a:rPr lang="zh-TW" altLang="en-US" sz="1100" dirty="0"/>
              <a:t>	$fp = fopen('/home/pi</a:t>
            </a:r>
            <a:r>
              <a:rPr lang="zh-TW" altLang="en-US" sz="1100" dirty="0" smtClean="0"/>
              <a:t>/</a:t>
            </a:r>
            <a:r>
              <a:rPr lang="en-US" altLang="zh-TW" sz="1100" dirty="0" smtClean="0"/>
              <a:t>www-data/</a:t>
            </a:r>
            <a:r>
              <a:rPr lang="zh-TW" altLang="en-US" sz="1100" dirty="0" smtClean="0"/>
              <a:t>t</a:t>
            </a:r>
            <a:r>
              <a:rPr lang="zh-TW" altLang="en-US" sz="1100" dirty="0"/>
              <a:t>emp.txt', 'w');</a:t>
            </a:r>
          </a:p>
          <a:p>
            <a:r>
              <a:rPr lang="zh-TW" altLang="en-US" sz="1100" dirty="0"/>
              <a:t>	fwrite($fp, $Temperature);</a:t>
            </a:r>
          </a:p>
          <a:p>
            <a:r>
              <a:rPr lang="zh-TW" altLang="en-US" sz="1100" dirty="0"/>
              <a:t>	fclose($fp);</a:t>
            </a:r>
          </a:p>
          <a:p>
            <a:r>
              <a:rPr lang="zh-TW" altLang="en-US" sz="1100" dirty="0"/>
              <a:t>}</a:t>
            </a:r>
          </a:p>
          <a:p>
            <a:r>
              <a:rPr lang="zh-TW" altLang="en-US" sz="1100" dirty="0" smtClean="0"/>
              <a:t>?</a:t>
            </a:r>
            <a:r>
              <a:rPr lang="zh-TW" altLang="en-US" sz="11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4115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itchFamily="34" charset="-120"/>
                <a:ea typeface="Microsoft JhengHei" pitchFamily="34" charset="-120"/>
              </a:rPr>
              <a:t>Discussion Example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紀錄加速度的數值</a:t>
            </a:r>
            <a:r>
              <a:rPr lang="en-US" altLang="zh-TW" sz="2000" dirty="0" smtClean="0"/>
              <a:t>, </a:t>
            </a:r>
            <a:r>
              <a:rPr lang="zh-TW" altLang="en-US" sz="2000" dirty="0" smtClean="0"/>
              <a:t>畫</a:t>
            </a:r>
            <a:r>
              <a:rPr lang="zh-TW" altLang="en-US" sz="2000" dirty="0"/>
              <a:t>出靜止狀態與搖晃狀態的資訊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行動智慧聯網跨校教學聯盟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E6111-A931-4E22-8681-F7845D1B8A74}" type="slidenum">
              <a:rPr lang="zh-TW" altLang="en-US" smtClean="0"/>
              <a:t>9</a:t>
            </a:fld>
            <a:endParaRPr lang="zh-TW" altLang="en-US"/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555324"/>
              </p:ext>
            </p:extLst>
          </p:nvPr>
        </p:nvGraphicFramePr>
        <p:xfrm>
          <a:off x="4437874" y="272697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8" name="群組 47"/>
          <p:cNvGrpSpPr/>
          <p:nvPr/>
        </p:nvGrpSpPr>
        <p:grpSpPr>
          <a:xfrm>
            <a:off x="297220" y="2490412"/>
            <a:ext cx="4094365" cy="2979762"/>
            <a:chOff x="9957657" y="615804"/>
            <a:chExt cx="5913656" cy="430378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7657" y="902936"/>
              <a:ext cx="5467350" cy="364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群組 7"/>
            <p:cNvGrpSpPr/>
            <p:nvPr/>
          </p:nvGrpSpPr>
          <p:grpSpPr>
            <a:xfrm>
              <a:off x="12566735" y="2512581"/>
              <a:ext cx="1263620" cy="1185705"/>
              <a:chOff x="6282896" y="3215158"/>
              <a:chExt cx="1263620" cy="1185705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6588224" y="3501559"/>
                <a:ext cx="792088" cy="791716"/>
                <a:chOff x="4967858" y="2852936"/>
                <a:chExt cx="792088" cy="791716"/>
              </a:xfrm>
            </p:grpSpPr>
            <p:sp>
              <p:nvSpPr>
                <p:cNvPr id="13" name="橢圓 12"/>
                <p:cNvSpPr/>
                <p:nvPr/>
              </p:nvSpPr>
              <p:spPr>
                <a:xfrm>
                  <a:off x="5544294" y="3429000"/>
                  <a:ext cx="215652" cy="215652"/>
                </a:xfrm>
                <a:prstGeom prst="ellipse">
                  <a:avLst/>
                </a:prstGeom>
                <a:noFill/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14" name="直線單箭頭接點 13"/>
                <p:cNvCxnSpPr>
                  <a:stCxn id="13" idx="0"/>
                </p:cNvCxnSpPr>
                <p:nvPr/>
              </p:nvCxnSpPr>
              <p:spPr>
                <a:xfrm flipV="1">
                  <a:off x="5652120" y="2852936"/>
                  <a:ext cx="0" cy="576064"/>
                </a:xfrm>
                <a:prstGeom prst="straightConnector1">
                  <a:avLst/>
                </a:prstGeom>
                <a:noFill/>
                <a:ln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5" name="直線單箭頭接點 14"/>
                <p:cNvCxnSpPr/>
                <p:nvPr/>
              </p:nvCxnSpPr>
              <p:spPr>
                <a:xfrm flipH="1">
                  <a:off x="4967858" y="3536826"/>
                  <a:ext cx="576000" cy="0"/>
                </a:xfrm>
                <a:prstGeom prst="straightConnector1">
                  <a:avLst/>
                </a:prstGeom>
                <a:noFill/>
                <a:ln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" name="矩形 9"/>
              <p:cNvSpPr/>
              <p:nvPr/>
            </p:nvSpPr>
            <p:spPr>
              <a:xfrm>
                <a:off x="7120040" y="3215158"/>
                <a:ext cx="426476" cy="400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50"/>
                    </a:solidFill>
                  </a:rPr>
                  <a:t>X</a:t>
                </a:r>
                <a:endParaRPr lang="zh-TW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282896" y="4000782"/>
                <a:ext cx="426476" cy="400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50"/>
                    </a:solidFill>
                  </a:rPr>
                  <a:t>Y</a:t>
                </a:r>
                <a:endParaRPr lang="zh-TW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120038" y="4000782"/>
                <a:ext cx="403323" cy="400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50"/>
                    </a:solidFill>
                  </a:rPr>
                  <a:t>Z</a:t>
                </a:r>
                <a:endParaRPr lang="zh-TW" altLang="en-US" sz="12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11301395" y="1682765"/>
              <a:ext cx="1263620" cy="1185705"/>
              <a:chOff x="6282896" y="3215158"/>
              <a:chExt cx="1263620" cy="1185705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6588224" y="3501559"/>
                <a:ext cx="792088" cy="791716"/>
                <a:chOff x="4967858" y="2852936"/>
                <a:chExt cx="792088" cy="791716"/>
              </a:xfrm>
            </p:grpSpPr>
            <p:sp>
              <p:nvSpPr>
                <p:cNvPr id="21" name="橢圓 20"/>
                <p:cNvSpPr/>
                <p:nvPr/>
              </p:nvSpPr>
              <p:spPr>
                <a:xfrm>
                  <a:off x="5544294" y="3429000"/>
                  <a:ext cx="215652" cy="215652"/>
                </a:xfrm>
                <a:prstGeom prst="ellipse">
                  <a:avLst/>
                </a:prstGeom>
                <a:noFill/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22" name="直線單箭頭接點 21"/>
                <p:cNvCxnSpPr>
                  <a:stCxn id="21" idx="0"/>
                </p:cNvCxnSpPr>
                <p:nvPr/>
              </p:nvCxnSpPr>
              <p:spPr>
                <a:xfrm flipV="1">
                  <a:off x="5652120" y="2852936"/>
                  <a:ext cx="0" cy="576064"/>
                </a:xfrm>
                <a:prstGeom prst="straightConnector1">
                  <a:avLst/>
                </a:prstGeom>
                <a:noFill/>
                <a:ln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" name="直線單箭頭接點 22"/>
                <p:cNvCxnSpPr/>
                <p:nvPr/>
              </p:nvCxnSpPr>
              <p:spPr>
                <a:xfrm flipH="1">
                  <a:off x="4967858" y="3536826"/>
                  <a:ext cx="576000" cy="0"/>
                </a:xfrm>
                <a:prstGeom prst="straightConnector1">
                  <a:avLst/>
                </a:prstGeom>
                <a:noFill/>
                <a:ln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8" name="矩形 17"/>
              <p:cNvSpPr/>
              <p:nvPr/>
            </p:nvSpPr>
            <p:spPr>
              <a:xfrm>
                <a:off x="7120040" y="3215158"/>
                <a:ext cx="426476" cy="400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50"/>
                    </a:solidFill>
                  </a:rPr>
                  <a:t>X</a:t>
                </a:r>
                <a:endParaRPr lang="zh-TW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282896" y="4000782"/>
                <a:ext cx="426476" cy="400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50"/>
                    </a:solidFill>
                  </a:rPr>
                  <a:t>Y</a:t>
                </a:r>
                <a:endParaRPr lang="zh-TW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120038" y="4000782"/>
                <a:ext cx="403323" cy="400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50"/>
                    </a:solidFill>
                  </a:rPr>
                  <a:t>Z</a:t>
                </a:r>
                <a:endParaRPr lang="zh-TW" altLang="en-US" sz="12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0799665" y="4510504"/>
              <a:ext cx="2253231" cy="400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 smtClean="0"/>
                <a:t>加速度計</a:t>
              </a:r>
              <a:r>
                <a:rPr lang="en-US" altLang="zh-TW" sz="1200" dirty="0"/>
                <a:t>(</a:t>
              </a:r>
              <a:r>
                <a:rPr lang="en-US" altLang="zh-TW" sz="1200" dirty="0" smtClean="0"/>
                <a:t>ADXL345)</a:t>
              </a:r>
              <a:endParaRPr lang="zh-TW" altLang="en-US" sz="12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3492269" y="4519512"/>
              <a:ext cx="1882787" cy="400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 smtClean="0"/>
                <a:t>氣壓計</a:t>
              </a:r>
              <a:r>
                <a:rPr lang="en-US" altLang="zh-TW" sz="1200" dirty="0" smtClean="0"/>
                <a:t>(BMP085)</a:t>
              </a:r>
              <a:endParaRPr lang="zh-TW" altLang="en-US" sz="12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3777834" y="615804"/>
              <a:ext cx="2093479" cy="400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 smtClean="0"/>
                <a:t>陀螺儀</a:t>
              </a:r>
              <a:r>
                <a:rPr lang="en-US" altLang="zh-TW" sz="1200" dirty="0" smtClean="0"/>
                <a:t>(L3G4200D)</a:t>
              </a:r>
              <a:endParaRPr lang="zh-TW" altLang="en-US" sz="12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024944" y="615804"/>
              <a:ext cx="2167568" cy="400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200" dirty="0" smtClean="0"/>
                <a:t>磁力計</a:t>
              </a:r>
              <a:r>
                <a:rPr lang="en-US" altLang="zh-TW" sz="1200" dirty="0" smtClean="0"/>
                <a:t>(HMC5883L)</a:t>
              </a:r>
              <a:endParaRPr lang="zh-TW" altLang="en-US" sz="12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2890045" y="1454373"/>
              <a:ext cx="835544" cy="76434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068333" y="2537733"/>
              <a:ext cx="1008112" cy="98296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2988212" y="2537733"/>
              <a:ext cx="648073" cy="103654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692068" y="2135552"/>
              <a:ext cx="648073" cy="58871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12655097" y="1174629"/>
              <a:ext cx="1263620" cy="1185705"/>
              <a:chOff x="6282896" y="3215158"/>
              <a:chExt cx="1263620" cy="1185705"/>
            </a:xfrm>
          </p:grpSpPr>
          <p:grpSp>
            <p:nvGrpSpPr>
              <p:cNvPr id="33" name="群組 32"/>
              <p:cNvGrpSpPr/>
              <p:nvPr/>
            </p:nvGrpSpPr>
            <p:grpSpPr>
              <a:xfrm>
                <a:off x="6588224" y="3501559"/>
                <a:ext cx="792088" cy="791716"/>
                <a:chOff x="4967858" y="2852936"/>
                <a:chExt cx="792088" cy="791716"/>
              </a:xfrm>
            </p:grpSpPr>
            <p:sp>
              <p:nvSpPr>
                <p:cNvPr id="37" name="橢圓 36"/>
                <p:cNvSpPr/>
                <p:nvPr/>
              </p:nvSpPr>
              <p:spPr>
                <a:xfrm>
                  <a:off x="5544294" y="3429000"/>
                  <a:ext cx="215652" cy="215652"/>
                </a:xfrm>
                <a:prstGeom prst="ellipse">
                  <a:avLst/>
                </a:prstGeom>
                <a:noFill/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solidFill>
                      <a:srgbClr val="00B050"/>
                    </a:solidFill>
                  </a:endParaRPr>
                </a:p>
              </p:txBody>
            </p:sp>
            <p:cxnSp>
              <p:nvCxnSpPr>
                <p:cNvPr id="38" name="直線單箭頭接點 37"/>
                <p:cNvCxnSpPr>
                  <a:stCxn id="37" idx="0"/>
                </p:cNvCxnSpPr>
                <p:nvPr/>
              </p:nvCxnSpPr>
              <p:spPr>
                <a:xfrm flipV="1">
                  <a:off x="5652120" y="2852936"/>
                  <a:ext cx="0" cy="576064"/>
                </a:xfrm>
                <a:prstGeom prst="straightConnector1">
                  <a:avLst/>
                </a:prstGeom>
                <a:noFill/>
                <a:ln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" name="直線單箭頭接點 38"/>
                <p:cNvCxnSpPr/>
                <p:nvPr/>
              </p:nvCxnSpPr>
              <p:spPr>
                <a:xfrm flipH="1">
                  <a:off x="4967858" y="3536826"/>
                  <a:ext cx="576000" cy="0"/>
                </a:xfrm>
                <a:prstGeom prst="straightConnector1">
                  <a:avLst/>
                </a:prstGeom>
                <a:noFill/>
                <a:ln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4" name="矩形 33"/>
              <p:cNvSpPr/>
              <p:nvPr/>
            </p:nvSpPr>
            <p:spPr>
              <a:xfrm>
                <a:off x="7120040" y="3215158"/>
                <a:ext cx="426476" cy="400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50"/>
                    </a:solidFill>
                  </a:rPr>
                  <a:t>X</a:t>
                </a:r>
                <a:endParaRPr lang="zh-TW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282896" y="4000782"/>
                <a:ext cx="426476" cy="400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50"/>
                    </a:solidFill>
                  </a:rPr>
                  <a:t>Y</a:t>
                </a:r>
                <a:endParaRPr lang="zh-TW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120040" y="4000782"/>
                <a:ext cx="403323" cy="400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00B050"/>
                    </a:solidFill>
                  </a:rPr>
                  <a:t>Z</a:t>
                </a:r>
                <a:endParaRPr lang="zh-TW" altLang="en-US" sz="1200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61071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4213</TotalTime>
  <Words>421</Words>
  <Application>Microsoft Office PowerPoint</Application>
  <PresentationFormat>投影片</PresentationFormat>
  <Paragraphs>119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Microsoft JhengHei</vt:lpstr>
      <vt:lpstr>新細明體</vt:lpstr>
      <vt:lpstr>標楷體</vt:lpstr>
      <vt:lpstr>Calibri</vt:lpstr>
      <vt:lpstr>Times New Roman</vt:lpstr>
      <vt:lpstr>Wingdings</vt:lpstr>
      <vt:lpstr>Retrospect</vt:lpstr>
      <vt:lpstr>模組名稱</vt:lpstr>
      <vt:lpstr>推廣模組清單</vt:lpstr>
      <vt:lpstr>課程地圖介紹</vt:lpstr>
      <vt:lpstr>授課內容</vt:lpstr>
      <vt:lpstr>實驗環境</vt:lpstr>
      <vt:lpstr>Teaching material</vt:lpstr>
      <vt:lpstr>Quiz Example 1</vt:lpstr>
      <vt:lpstr>Quiz Example 2</vt:lpstr>
      <vt:lpstr>Discussion Example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行動寬頻尖端技術課程推廣辦公室</dc:title>
  <dc:creator>助理</dc:creator>
  <cp:lastModifiedBy>wufish</cp:lastModifiedBy>
  <cp:revision>143</cp:revision>
  <cp:lastPrinted>2017-10-19T08:18:37Z</cp:lastPrinted>
  <dcterms:created xsi:type="dcterms:W3CDTF">2017-03-03T02:12:13Z</dcterms:created>
  <dcterms:modified xsi:type="dcterms:W3CDTF">2018-01-16T07:59:26Z</dcterms:modified>
</cp:coreProperties>
</file>